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1" d="100"/>
          <a:sy n="81" d="100"/>
        </p:scale>
        <p:origin x="-828" y="-5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7/4/2016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7/4/2016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7/4/2016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7/4/2016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7/4/2016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7/4/2016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7/4/2016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5403"/>
            <a:ext cx="7772400" cy="4096744"/>
          </a:xfrm>
        </p:spPr>
        <p:txBody>
          <a:bodyPr>
            <a:normAutofit fontScale="90000"/>
          </a:bodyPr>
          <a:lstStyle/>
          <a:p>
            <a:r>
              <a:rPr lang="en-US" b="1" dirty="0"/>
              <a:t>New advocacy opportunities for SRH/FP in the context of the SDGs in the 2030 Agenda for Sustainable Development </a:t>
            </a:r>
            <a:endParaRPr lang="en-US" dirty="0"/>
          </a:p>
        </p:txBody>
      </p:sp>
      <p:sp>
        <p:nvSpPr>
          <p:cNvPr id="3" name="Subtitle 2"/>
          <p:cNvSpPr>
            <a:spLocks noGrp="1"/>
          </p:cNvSpPr>
          <p:nvPr>
            <p:ph type="subTitle" idx="1"/>
          </p:nvPr>
        </p:nvSpPr>
        <p:spPr>
          <a:xfrm>
            <a:off x="1371600" y="5889847"/>
            <a:ext cx="6400800" cy="782477"/>
          </a:xfrm>
        </p:spPr>
        <p:txBody>
          <a:bodyPr/>
          <a:lstStyle/>
          <a:p>
            <a:endParaRPr lang="en-US"/>
          </a:p>
        </p:txBody>
      </p:sp>
    </p:spTree>
    <p:extLst>
      <p:ext uri="{BB962C8B-B14F-4D97-AF65-F5344CB8AC3E}">
        <p14:creationId xmlns:p14="http://schemas.microsoft.com/office/powerpoint/2010/main" val="3604504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What else is included in the 2030 Agenda</a:t>
            </a:r>
            <a:r>
              <a:rPr lang="en-ZA" sz="3600" dirty="0"/>
              <a:t> </a:t>
            </a:r>
            <a:endParaRPr lang="en-US" sz="3600" dirty="0"/>
          </a:p>
        </p:txBody>
      </p:sp>
      <p:sp>
        <p:nvSpPr>
          <p:cNvPr id="3" name="Content Placeholder 2"/>
          <p:cNvSpPr>
            <a:spLocks noGrp="1"/>
          </p:cNvSpPr>
          <p:nvPr>
            <p:ph idx="1"/>
          </p:nvPr>
        </p:nvSpPr>
        <p:spPr>
          <a:xfrm>
            <a:off x="457200" y="1600200"/>
            <a:ext cx="8229600" cy="5152480"/>
          </a:xfrm>
        </p:spPr>
        <p:txBody>
          <a:bodyPr>
            <a:normAutofit fontScale="62500" lnSpcReduction="20000"/>
          </a:bodyPr>
          <a:lstStyle/>
          <a:p>
            <a:pPr marL="360363" indent="-360363">
              <a:buNone/>
            </a:pPr>
            <a:r>
              <a:rPr lang="en-GB" sz="3600" b="1" dirty="0"/>
              <a:t>5c	Follow-up and </a:t>
            </a:r>
            <a:r>
              <a:rPr lang="en-GB" sz="3600" b="1" dirty="0" smtClean="0"/>
              <a:t>review</a:t>
            </a:r>
            <a:r>
              <a:rPr lang="en-GB" sz="3600" b="1" dirty="0"/>
              <a:t> </a:t>
            </a:r>
            <a:endParaRPr lang="en-ZA" sz="2200" b="1" dirty="0"/>
          </a:p>
          <a:p>
            <a:pPr marL="360363" lvl="0" indent="-360363"/>
            <a:r>
              <a:rPr lang="en-GB" dirty="0"/>
              <a:t>Systemic follow-up and review of implementation of this Agenda (para 72)</a:t>
            </a:r>
            <a:endParaRPr lang="en-ZA" sz="2000" dirty="0"/>
          </a:p>
          <a:p>
            <a:pPr marL="360363" lvl="0" indent="-360363"/>
            <a:r>
              <a:rPr lang="en-GB" dirty="0"/>
              <a:t>Operating at national, regional and global levels (para 73)</a:t>
            </a:r>
            <a:endParaRPr lang="en-ZA" sz="2000" dirty="0"/>
          </a:p>
          <a:p>
            <a:pPr marL="360363" lvl="0" indent="-360363"/>
            <a:r>
              <a:rPr lang="en-GB" dirty="0"/>
              <a:t>Reviews will be:</a:t>
            </a:r>
            <a:endParaRPr lang="en-ZA" sz="2000" dirty="0"/>
          </a:p>
          <a:p>
            <a:pPr marL="760413" lvl="2" indent="-360363"/>
            <a:r>
              <a:rPr lang="en-GB" dirty="0"/>
              <a:t> voluntary and country-led (74a), tracking progress in implementation (74b),maintaining a longer-term orientation (74c)</a:t>
            </a:r>
            <a:endParaRPr lang="en-ZA" sz="1400" dirty="0"/>
          </a:p>
          <a:p>
            <a:pPr marL="760413" lvl="2" indent="-360363"/>
            <a:r>
              <a:rPr lang="en-GB" dirty="0"/>
              <a:t>open, inclusive, participatory and transparent for all people (74d), people-centred, gender-sensitive, respect human rights (74e), and built on existing platforms  and processes, avoiding duplication (74f)</a:t>
            </a:r>
            <a:endParaRPr lang="en-ZA" sz="1400" dirty="0"/>
          </a:p>
          <a:p>
            <a:pPr marL="760413" lvl="2" indent="-360363"/>
            <a:r>
              <a:rPr lang="en-GB" dirty="0"/>
              <a:t>evidence-based and disaggregated  including by income, sex, age, race, migration status , disability and geographic location and other characteristics in national contexts (74g), and requiring capacity 0building for developing countries, particularly African countries, LDCs and LLDCs (74h)</a:t>
            </a:r>
            <a:endParaRPr lang="en-ZA" sz="1400" dirty="0"/>
          </a:p>
          <a:p>
            <a:pPr marL="534988" indent="-534988">
              <a:buNone/>
            </a:pPr>
            <a:endParaRPr lang="en-ZA" dirty="0"/>
          </a:p>
        </p:txBody>
      </p:sp>
    </p:spTree>
    <p:extLst>
      <p:ext uri="{BB962C8B-B14F-4D97-AF65-F5344CB8AC3E}">
        <p14:creationId xmlns:p14="http://schemas.microsoft.com/office/powerpoint/2010/main" val="411495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What else is included in the 2030 Agenda</a:t>
            </a:r>
            <a:r>
              <a:rPr lang="en-ZA" sz="3600" dirty="0"/>
              <a:t> </a:t>
            </a:r>
            <a:endParaRPr lang="en-US" sz="3600" dirty="0"/>
          </a:p>
        </p:txBody>
      </p:sp>
      <p:sp>
        <p:nvSpPr>
          <p:cNvPr id="3" name="Content Placeholder 2"/>
          <p:cNvSpPr>
            <a:spLocks noGrp="1"/>
          </p:cNvSpPr>
          <p:nvPr>
            <p:ph idx="1"/>
          </p:nvPr>
        </p:nvSpPr>
        <p:spPr>
          <a:xfrm>
            <a:off x="457200" y="1600200"/>
            <a:ext cx="8229600" cy="4554141"/>
          </a:xfrm>
        </p:spPr>
        <p:txBody>
          <a:bodyPr>
            <a:normAutofit/>
          </a:bodyPr>
          <a:lstStyle/>
          <a:p>
            <a:pPr marL="720725" lvl="0" indent="-720725">
              <a:buNone/>
              <a:tabLst>
                <a:tab pos="720725" algn="l"/>
              </a:tabLst>
            </a:pPr>
            <a:r>
              <a:rPr lang="en-GB" sz="2000" b="1" dirty="0" smtClean="0"/>
              <a:t>5c	Set </a:t>
            </a:r>
            <a:r>
              <a:rPr lang="en-GB" sz="2000" b="1" dirty="0"/>
              <a:t>of global indicators</a:t>
            </a:r>
            <a:r>
              <a:rPr lang="en-GB" sz="2000" dirty="0"/>
              <a:t>, together with indicators at the regional and national levels (para 75)</a:t>
            </a:r>
            <a:endParaRPr lang="en-ZA" sz="2000" dirty="0"/>
          </a:p>
          <a:p>
            <a:pPr marL="720725" lvl="0" indent="-720725">
              <a:buNone/>
              <a:tabLst>
                <a:tab pos="720725" algn="l"/>
              </a:tabLst>
            </a:pPr>
            <a:r>
              <a:rPr lang="en-GB" sz="2000" dirty="0" smtClean="0"/>
              <a:t>5d	Follow</a:t>
            </a:r>
            <a:r>
              <a:rPr lang="en-GB" sz="2000" dirty="0"/>
              <a:t>-up and review through </a:t>
            </a:r>
            <a:r>
              <a:rPr lang="en-GB" sz="2000" b="1" dirty="0"/>
              <a:t>high-level political forum (HLPF)</a:t>
            </a:r>
            <a:endParaRPr lang="en-ZA" sz="2000" dirty="0"/>
          </a:p>
          <a:p>
            <a:pPr marL="720725" lvl="3" indent="-268288">
              <a:buFont typeface="Arial"/>
              <a:buChar char="•"/>
              <a:tabLst>
                <a:tab pos="720725" algn="l"/>
              </a:tabLst>
            </a:pPr>
            <a:r>
              <a:rPr lang="en-GB" sz="1600" dirty="0"/>
              <a:t>meet annually under UN ECOSOC, with a Ministerial Declaration</a:t>
            </a:r>
            <a:endParaRPr lang="en-ZA" sz="1600" dirty="0"/>
          </a:p>
          <a:p>
            <a:pPr marL="720725" lvl="3" indent="-268288">
              <a:buFont typeface="Arial"/>
              <a:buChar char="•"/>
              <a:tabLst>
                <a:tab pos="720725" algn="l"/>
              </a:tabLst>
            </a:pPr>
            <a:r>
              <a:rPr lang="en-GB" sz="1600" dirty="0"/>
              <a:t>every fourth year meet at the Heads of State or Government level under the UN General Assembly</a:t>
            </a:r>
            <a:endParaRPr lang="en-ZA" sz="1600" dirty="0"/>
          </a:p>
          <a:p>
            <a:pPr marL="720725" lvl="3" indent="-268288">
              <a:buFont typeface="Arial"/>
              <a:buChar char="•"/>
              <a:tabLst>
                <a:tab pos="720725" algn="l"/>
              </a:tabLst>
            </a:pPr>
            <a:r>
              <a:rPr lang="en-GB" sz="1600" dirty="0"/>
              <a:t>thematic reviews …this year “leaving no one behind”</a:t>
            </a:r>
            <a:endParaRPr lang="en-ZA" sz="1600" dirty="0"/>
          </a:p>
          <a:p>
            <a:pPr marL="720725" indent="-720725">
              <a:buNone/>
              <a:tabLst>
                <a:tab pos="720725" algn="l"/>
              </a:tabLst>
            </a:pPr>
            <a:r>
              <a:rPr lang="en-US" sz="2000" b="1" dirty="0" smtClean="0"/>
              <a:t>5e</a:t>
            </a:r>
            <a:r>
              <a:rPr lang="en-US" sz="2000" dirty="0" smtClean="0"/>
              <a:t>	Annual </a:t>
            </a:r>
            <a:r>
              <a:rPr lang="en-US" sz="2000" dirty="0"/>
              <a:t>review of implementation of Addis Ababa Action Agenda</a:t>
            </a:r>
            <a:r>
              <a:rPr lang="en-ZA" sz="2000" dirty="0"/>
              <a:t> </a:t>
            </a:r>
            <a:endParaRPr lang="en-ZA" sz="2000" dirty="0" smtClean="0"/>
          </a:p>
          <a:p>
            <a:pPr marL="720725" indent="-720725">
              <a:buNone/>
              <a:tabLst>
                <a:tab pos="720725" algn="l"/>
              </a:tabLst>
            </a:pPr>
            <a:r>
              <a:rPr lang="en-US" sz="2000" b="1" dirty="0"/>
              <a:t>2017</a:t>
            </a:r>
            <a:r>
              <a:rPr lang="en-US" sz="2000" dirty="0"/>
              <a:t> 	</a:t>
            </a:r>
            <a:r>
              <a:rPr lang="en-US" sz="2000" dirty="0" smtClean="0"/>
              <a:t>Countries </a:t>
            </a:r>
            <a:r>
              <a:rPr lang="en-US" sz="2000" dirty="0"/>
              <a:t>being reviewed include Uganda </a:t>
            </a:r>
            <a:endParaRPr lang="en-ZA" sz="2000" dirty="0"/>
          </a:p>
        </p:txBody>
      </p:sp>
    </p:spTree>
    <p:extLst>
      <p:ext uri="{BB962C8B-B14F-4D97-AF65-F5344CB8AC3E}">
        <p14:creationId xmlns:p14="http://schemas.microsoft.com/office/powerpoint/2010/main" val="411495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Other opportunities for reviewing and follow up on SRH/FP</a:t>
            </a:r>
            <a:r>
              <a:rPr lang="en-ZA" sz="3600" dirty="0"/>
              <a:t> </a:t>
            </a:r>
            <a:endParaRPr lang="en-US" sz="3600"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a:t>Resolution passed by World Health Assembly (WHA)  in 2017 on the 2030 Agenda, includes important paragraphs on role of WHO and WHA in reviewing progress at least every two </a:t>
            </a:r>
            <a:r>
              <a:rPr lang="en-GB" dirty="0" smtClean="0"/>
              <a:t>years</a:t>
            </a:r>
            <a:endParaRPr lang="en-ZA" dirty="0"/>
          </a:p>
          <a:p>
            <a:pPr marL="0" indent="0">
              <a:buNone/>
            </a:pPr>
            <a:endParaRPr lang="en-ZA" dirty="0"/>
          </a:p>
          <a:p>
            <a:pPr marL="0" indent="0">
              <a:buNone/>
            </a:pPr>
            <a:r>
              <a:rPr lang="en-US" dirty="0"/>
              <a:t>Other possibilities exist including through Commission on Population and Development and Commission on the Status of Women</a:t>
            </a:r>
            <a:r>
              <a:rPr lang="en-ZA" dirty="0"/>
              <a:t> </a:t>
            </a:r>
            <a:endParaRPr lang="en-US" dirty="0"/>
          </a:p>
        </p:txBody>
      </p:sp>
    </p:spTree>
    <p:extLst>
      <p:ext uri="{BB962C8B-B14F-4D97-AF65-F5344CB8AC3E}">
        <p14:creationId xmlns:p14="http://schemas.microsoft.com/office/powerpoint/2010/main" val="3049968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dirty="0" smtClean="0"/>
              <a:t>2030 Agenda resolution: A/RES/70/1</a:t>
            </a:r>
          </a:p>
          <a:p>
            <a:r>
              <a:rPr lang="en-US" sz="4000" dirty="0" smtClean="0"/>
              <a:t>www.NGOsBeyond2014.org</a:t>
            </a:r>
            <a:endParaRPr lang="en-US" sz="4000" dirty="0"/>
          </a:p>
          <a:p>
            <a:pPr marL="0" indent="0" algn="ctr">
              <a:buNone/>
            </a:pPr>
            <a:r>
              <a:rPr lang="en-US" sz="4000" b="1" dirty="0" smtClean="0"/>
              <a:t>THANK  YOU </a:t>
            </a:r>
          </a:p>
          <a:p>
            <a:pPr marL="0" indent="0" algn="ctr">
              <a:buNone/>
            </a:pPr>
            <a:r>
              <a:rPr lang="en-US" dirty="0" smtClean="0"/>
              <a:t>Marianne Haslegrave, </a:t>
            </a:r>
            <a:r>
              <a:rPr lang="en-US" dirty="0" err="1" smtClean="0"/>
              <a:t>mh@commat.org</a:t>
            </a:r>
            <a:endParaRPr lang="en-US" dirty="0"/>
          </a:p>
        </p:txBody>
      </p:sp>
    </p:spTree>
    <p:extLst>
      <p:ext uri="{BB962C8B-B14F-4D97-AF65-F5344CB8AC3E}">
        <p14:creationId xmlns:p14="http://schemas.microsoft.com/office/powerpoint/2010/main" val="1708222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t>Recap on Health and SRH/FP in the 2030 Agenda for Sustainable Development</a:t>
            </a:r>
            <a:r>
              <a:rPr lang="en-ZA" sz="3200" dirty="0"/>
              <a:t> </a:t>
            </a:r>
            <a:endParaRPr lang="en-US" sz="3200" dirty="0"/>
          </a:p>
        </p:txBody>
      </p:sp>
      <p:sp>
        <p:nvSpPr>
          <p:cNvPr id="3" name="Content Placeholder 2"/>
          <p:cNvSpPr>
            <a:spLocks noGrp="1"/>
          </p:cNvSpPr>
          <p:nvPr>
            <p:ph idx="1"/>
          </p:nvPr>
        </p:nvSpPr>
        <p:spPr/>
        <p:txBody>
          <a:bodyPr>
            <a:normAutofit fontScale="55000" lnSpcReduction="20000"/>
          </a:bodyPr>
          <a:lstStyle/>
          <a:p>
            <a:pPr marL="1071563" indent="-1071563">
              <a:buNone/>
            </a:pPr>
            <a:r>
              <a:rPr lang="en-US" dirty="0"/>
              <a:t>2013 /14	Development of the SDGs by the Open Working </a:t>
            </a:r>
            <a:r>
              <a:rPr lang="en-US" dirty="0" smtClean="0"/>
              <a:t>Group</a:t>
            </a:r>
            <a:endParaRPr lang="en-ZA" dirty="0"/>
          </a:p>
          <a:p>
            <a:pPr marL="1071563" indent="-1071563">
              <a:buNone/>
            </a:pPr>
            <a:r>
              <a:rPr lang="en-US" dirty="0" smtClean="0"/>
              <a:t>2015	</a:t>
            </a:r>
            <a:r>
              <a:rPr lang="en-US" b="1" i="1" dirty="0" smtClean="0"/>
              <a:t>Transforming </a:t>
            </a:r>
            <a:r>
              <a:rPr lang="en-US" b="1" i="1" dirty="0"/>
              <a:t>our world: the 2030 Agenda for Sustainable Development </a:t>
            </a:r>
            <a:r>
              <a:rPr lang="en-US" b="1" dirty="0"/>
              <a:t>(2030 Agenda</a:t>
            </a:r>
            <a:r>
              <a:rPr lang="en-US" b="1" dirty="0" smtClean="0"/>
              <a:t>)</a:t>
            </a:r>
            <a:endParaRPr lang="en-ZA" dirty="0"/>
          </a:p>
          <a:p>
            <a:pPr indent="728663">
              <a:tabLst>
                <a:tab pos="1071563" algn="l"/>
              </a:tabLst>
            </a:pPr>
            <a:r>
              <a:rPr lang="en-US" i="1" dirty="0"/>
              <a:t>Addis Ababa Action Agenda of the Third International Conference </a:t>
            </a:r>
            <a:r>
              <a:rPr lang="en-US" i="1" dirty="0" smtClean="0"/>
              <a:t>on 	Financing </a:t>
            </a:r>
            <a:r>
              <a:rPr lang="en-US" i="1" dirty="0"/>
              <a:t>for </a:t>
            </a:r>
            <a:r>
              <a:rPr lang="en-US" i="1" dirty="0" smtClean="0"/>
              <a:t>Development</a:t>
            </a:r>
            <a:r>
              <a:rPr lang="en-US" i="1" dirty="0"/>
              <a:t> </a:t>
            </a:r>
            <a:endParaRPr lang="en-ZA" dirty="0"/>
          </a:p>
          <a:p>
            <a:pPr indent="728663"/>
            <a:r>
              <a:rPr lang="en-US" i="1" dirty="0" smtClean="0"/>
              <a:t>Paris Agreement</a:t>
            </a:r>
            <a:endParaRPr lang="en-ZA" dirty="0"/>
          </a:p>
          <a:p>
            <a:pPr indent="728663"/>
            <a:r>
              <a:rPr lang="en-US" dirty="0" smtClean="0"/>
              <a:t>UN </a:t>
            </a:r>
            <a:r>
              <a:rPr lang="en-US" dirty="0"/>
              <a:t>Summit for the adoption of the post-2015 development </a:t>
            </a:r>
            <a:r>
              <a:rPr lang="en-US" dirty="0" smtClean="0"/>
              <a:t>agenda</a:t>
            </a:r>
            <a:endParaRPr lang="en-ZA" dirty="0"/>
          </a:p>
          <a:p>
            <a:pPr marL="1071563" indent="-1071563">
              <a:buAutoNum type="arabicPlain" startAt="2016"/>
            </a:pPr>
            <a:r>
              <a:rPr lang="en-US" dirty="0" smtClean="0"/>
              <a:t>High</a:t>
            </a:r>
            <a:r>
              <a:rPr lang="en-US" dirty="0"/>
              <a:t>-level political forum (HLPF) </a:t>
            </a:r>
            <a:endParaRPr lang="en-ZA" dirty="0"/>
          </a:p>
          <a:p>
            <a:pPr marL="1074738" indent="-720725"/>
            <a:r>
              <a:rPr lang="en-US" dirty="0" smtClean="0"/>
              <a:t>UN </a:t>
            </a:r>
            <a:r>
              <a:rPr lang="en-US" dirty="0"/>
              <a:t>General </a:t>
            </a:r>
            <a:r>
              <a:rPr lang="en-US" dirty="0" smtClean="0"/>
              <a:t>Assembly</a:t>
            </a:r>
            <a:endParaRPr lang="en-ZA" dirty="0"/>
          </a:p>
          <a:p>
            <a:pPr indent="728663"/>
            <a:r>
              <a:rPr lang="en-US" dirty="0" smtClean="0"/>
              <a:t>High</a:t>
            </a:r>
            <a:r>
              <a:rPr lang="en-US" dirty="0"/>
              <a:t>-level event on anti-microbial resistance</a:t>
            </a:r>
            <a:r>
              <a:rPr lang="en-ZA" dirty="0"/>
              <a:t> </a:t>
            </a:r>
            <a:endParaRPr lang="en-US" dirty="0"/>
          </a:p>
        </p:txBody>
      </p:sp>
    </p:spTree>
    <p:extLst>
      <p:ext uri="{BB962C8B-B14F-4D97-AF65-F5344CB8AC3E}">
        <p14:creationId xmlns:p14="http://schemas.microsoft.com/office/powerpoint/2010/main" val="2480542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dirty="0"/>
              <a:t>Health and the health-related SDGs – how is SRH/PP included:</a:t>
            </a:r>
            <a:r>
              <a:rPr lang="en-US" sz="2400" dirty="0"/>
              <a:t>  </a:t>
            </a:r>
            <a:r>
              <a:rPr lang="en-US" sz="2400" b="1" i="1" dirty="0" smtClean="0"/>
              <a:t>Goal </a:t>
            </a:r>
            <a:r>
              <a:rPr lang="en-US" sz="2400" b="1" i="1" dirty="0"/>
              <a:t>3. Ensure healthy lives and promote well-being for all at all ages</a:t>
            </a:r>
            <a:r>
              <a:rPr lang="en-ZA" sz="2400" i="1" dirty="0"/>
              <a:t> </a:t>
            </a:r>
            <a:endParaRPr lang="en-US" sz="2400" i="1" dirty="0"/>
          </a:p>
        </p:txBody>
      </p:sp>
      <p:sp>
        <p:nvSpPr>
          <p:cNvPr id="3" name="Content Placeholder 2"/>
          <p:cNvSpPr>
            <a:spLocks noGrp="1"/>
          </p:cNvSpPr>
          <p:nvPr>
            <p:ph idx="1"/>
          </p:nvPr>
        </p:nvSpPr>
        <p:spPr>
          <a:xfrm>
            <a:off x="457200" y="1600200"/>
            <a:ext cx="8229600" cy="5099036"/>
          </a:xfrm>
        </p:spPr>
        <p:txBody>
          <a:bodyPr>
            <a:normAutofit fontScale="62500" lnSpcReduction="20000"/>
          </a:bodyPr>
          <a:lstStyle/>
          <a:p>
            <a:pPr marL="534988" indent="-534988">
              <a:buNone/>
            </a:pPr>
            <a:r>
              <a:rPr lang="en-GB" dirty="0"/>
              <a:t>3.1 	By 2030, reduce the global </a:t>
            </a:r>
            <a:r>
              <a:rPr lang="en-GB" b="1" dirty="0"/>
              <a:t>maternal mortality</a:t>
            </a:r>
            <a:r>
              <a:rPr lang="en-GB" dirty="0"/>
              <a:t> ratio to less than 70 per 100,000 live births”</a:t>
            </a:r>
            <a:endParaRPr lang="en-ZA" dirty="0"/>
          </a:p>
          <a:p>
            <a:pPr marL="534988" indent="-534988">
              <a:buNone/>
            </a:pPr>
            <a:r>
              <a:rPr lang="en-GB" dirty="0"/>
              <a:t>3.2 	By 2030, end </a:t>
            </a:r>
            <a:r>
              <a:rPr lang="en-GB" b="1" dirty="0"/>
              <a:t>preventable deaths of </a:t>
            </a:r>
            <a:r>
              <a:rPr lang="en-GB" b="1" dirty="0" err="1"/>
              <a:t>newborns</a:t>
            </a:r>
            <a:r>
              <a:rPr lang="en-GB" b="1" dirty="0"/>
              <a:t> and children under 5 years</a:t>
            </a:r>
            <a:r>
              <a:rPr lang="en-GB" dirty="0"/>
              <a:t> of age, with all countries aiming to reduce neonatal mortality to at least as low as 12 per 1,000 live births and under-5 mortality to at least as low as 25 per 1,000 live births </a:t>
            </a:r>
            <a:endParaRPr lang="en-ZA" dirty="0"/>
          </a:p>
          <a:p>
            <a:pPr marL="534988" indent="-534988">
              <a:buNone/>
            </a:pPr>
            <a:r>
              <a:rPr lang="en-GB" dirty="0"/>
              <a:t>3.3 	By 2030, </a:t>
            </a:r>
            <a:r>
              <a:rPr lang="en-GB" b="1" dirty="0"/>
              <a:t>end the epidemics of AIDS, tuberculosis, malaria and neglected tropical diseases</a:t>
            </a:r>
            <a:r>
              <a:rPr lang="en-GB" dirty="0"/>
              <a:t> and combat hepatitis, water-borne diseases and other communicable diseases”</a:t>
            </a:r>
            <a:endParaRPr lang="en-ZA" dirty="0"/>
          </a:p>
          <a:p>
            <a:pPr marL="534988" indent="-534988">
              <a:buNone/>
            </a:pPr>
            <a:r>
              <a:rPr lang="en-GB" dirty="0"/>
              <a:t>3.4 	By 2030, reduce by one third </a:t>
            </a:r>
            <a:r>
              <a:rPr lang="en-GB" b="1" dirty="0"/>
              <a:t>premature mortality from non-communicable diseases</a:t>
            </a:r>
            <a:r>
              <a:rPr lang="en-GB" dirty="0"/>
              <a:t> through prevention and treatment and </a:t>
            </a:r>
            <a:r>
              <a:rPr lang="en-GB" b="1" dirty="0"/>
              <a:t>promote mental health and well- being</a:t>
            </a:r>
            <a:r>
              <a:rPr lang="en-GB" dirty="0"/>
              <a:t> </a:t>
            </a:r>
            <a:endParaRPr lang="en-ZA" dirty="0"/>
          </a:p>
        </p:txBody>
      </p:sp>
    </p:spTree>
    <p:extLst>
      <p:ext uri="{BB962C8B-B14F-4D97-AF65-F5344CB8AC3E}">
        <p14:creationId xmlns:p14="http://schemas.microsoft.com/office/powerpoint/2010/main" val="2331482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dirty="0"/>
              <a:t>Health and the health-related SDGs – how is SRH/PP included:</a:t>
            </a:r>
            <a:r>
              <a:rPr lang="en-US" sz="2400" dirty="0"/>
              <a:t>  </a:t>
            </a:r>
            <a:r>
              <a:rPr lang="en-US" sz="2400" b="1" i="1" dirty="0"/>
              <a:t>Goal 3 (</a:t>
            </a:r>
            <a:r>
              <a:rPr lang="en-US" sz="2400" b="1" i="1" dirty="0" err="1"/>
              <a:t>cont</a:t>
            </a:r>
            <a:r>
              <a:rPr lang="en-US" sz="2400" b="1" i="1" dirty="0"/>
              <a:t>)</a:t>
            </a:r>
            <a:r>
              <a:rPr lang="en-ZA" sz="2400" i="1" dirty="0"/>
              <a:t> </a:t>
            </a:r>
            <a:endParaRPr lang="en-US" sz="2400" i="1" dirty="0"/>
          </a:p>
        </p:txBody>
      </p:sp>
      <p:sp>
        <p:nvSpPr>
          <p:cNvPr id="3" name="Content Placeholder 2"/>
          <p:cNvSpPr>
            <a:spLocks noGrp="1"/>
          </p:cNvSpPr>
          <p:nvPr>
            <p:ph idx="1"/>
          </p:nvPr>
        </p:nvSpPr>
        <p:spPr>
          <a:xfrm>
            <a:off x="457200" y="1600200"/>
            <a:ext cx="8229600" cy="5099036"/>
          </a:xfrm>
        </p:spPr>
        <p:txBody>
          <a:bodyPr>
            <a:normAutofit fontScale="55000" lnSpcReduction="20000"/>
          </a:bodyPr>
          <a:lstStyle/>
          <a:p>
            <a:pPr marL="534988" indent="-534988">
              <a:buNone/>
            </a:pPr>
            <a:r>
              <a:rPr lang="en-US" smtClean="0"/>
              <a:t>3.5 </a:t>
            </a:r>
            <a:r>
              <a:rPr lang="en-US" dirty="0"/>
              <a:t>	Strengthen the </a:t>
            </a:r>
            <a:r>
              <a:rPr lang="en-US" b="1" dirty="0"/>
              <a:t>prevention and treatment of substance abuse</a:t>
            </a:r>
            <a:r>
              <a:rPr lang="en-US" dirty="0"/>
              <a:t>, including narcotic drug abuse and harmful use of alcohol </a:t>
            </a:r>
            <a:endParaRPr lang="en-US" dirty="0" smtClean="0"/>
          </a:p>
          <a:p>
            <a:pPr marL="534988" indent="-534988">
              <a:buNone/>
            </a:pPr>
            <a:r>
              <a:rPr lang="en-GB" dirty="0"/>
              <a:t>3.6 	By 2020, </a:t>
            </a:r>
            <a:r>
              <a:rPr lang="en-GB" b="1" dirty="0"/>
              <a:t>halve the number of global deaths and injuries from road traffic accidents</a:t>
            </a:r>
            <a:r>
              <a:rPr lang="en-GB" dirty="0"/>
              <a:t> </a:t>
            </a:r>
            <a:endParaRPr lang="en-ZA" dirty="0"/>
          </a:p>
          <a:p>
            <a:pPr marL="534988" indent="-534988">
              <a:buNone/>
            </a:pPr>
            <a:r>
              <a:rPr lang="en-GB" dirty="0"/>
              <a:t>3.7 	By 2030, ensure </a:t>
            </a:r>
            <a:r>
              <a:rPr lang="en-GB" b="1" dirty="0"/>
              <a:t>universal access to sexual and reproductive health-care services, including for family planning, information and education, and the integration of reproductive health into national strategies and programmes</a:t>
            </a:r>
            <a:r>
              <a:rPr lang="en-GB" dirty="0"/>
              <a:t> </a:t>
            </a:r>
            <a:endParaRPr lang="en-ZA" dirty="0"/>
          </a:p>
          <a:p>
            <a:pPr marL="534988" indent="-534988">
              <a:buNone/>
            </a:pPr>
            <a:r>
              <a:rPr lang="en-GB" dirty="0"/>
              <a:t>3.8 	Achieve </a:t>
            </a:r>
            <a:r>
              <a:rPr lang="en-GB" b="1" dirty="0"/>
              <a:t>universal health coverage, including financial risk protection</a:t>
            </a:r>
            <a:r>
              <a:rPr lang="en-GB" dirty="0"/>
              <a:t>, </a:t>
            </a:r>
            <a:r>
              <a:rPr lang="en-GB" b="1" dirty="0"/>
              <a:t>access to quality essential health-care services</a:t>
            </a:r>
            <a:r>
              <a:rPr lang="en-GB" dirty="0"/>
              <a:t> and </a:t>
            </a:r>
            <a:r>
              <a:rPr lang="en-GB" b="1" dirty="0"/>
              <a:t>access to safe, effective, quality and affordable essential medicines and vaccines for all</a:t>
            </a:r>
            <a:r>
              <a:rPr lang="en-GB" dirty="0"/>
              <a:t> </a:t>
            </a:r>
            <a:endParaRPr lang="en-ZA" dirty="0"/>
          </a:p>
          <a:p>
            <a:pPr marL="534988" indent="-534988">
              <a:buNone/>
            </a:pPr>
            <a:r>
              <a:rPr lang="en-US" dirty="0"/>
              <a:t>3.9 	By 2030, substantially </a:t>
            </a:r>
            <a:r>
              <a:rPr lang="en-US" b="1" dirty="0"/>
              <a:t>reduce the number of deaths and illnesses from hazardous chemicals </a:t>
            </a:r>
            <a:r>
              <a:rPr lang="en-US" dirty="0"/>
              <a:t>and </a:t>
            </a:r>
            <a:r>
              <a:rPr lang="en-US" b="1" dirty="0"/>
              <a:t>air, water and soil pollution and contamination</a:t>
            </a:r>
            <a:r>
              <a:rPr lang="en-ZA" dirty="0"/>
              <a:t> </a:t>
            </a:r>
            <a:endParaRPr lang="en-US" dirty="0"/>
          </a:p>
        </p:txBody>
      </p:sp>
    </p:spTree>
    <p:extLst>
      <p:ext uri="{BB962C8B-B14F-4D97-AF65-F5344CB8AC3E}">
        <p14:creationId xmlns:p14="http://schemas.microsoft.com/office/powerpoint/2010/main" val="2331482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dirty="0"/>
              <a:t>Health and the health-related SDGs – how is SRH/PP included:</a:t>
            </a:r>
            <a:r>
              <a:rPr lang="en-US" sz="2400" dirty="0"/>
              <a:t>  </a:t>
            </a:r>
            <a:r>
              <a:rPr lang="en-US" sz="2400" b="1" i="1" dirty="0" smtClean="0"/>
              <a:t>Goal </a:t>
            </a:r>
            <a:r>
              <a:rPr lang="en-US" sz="2400" b="1" i="1" dirty="0"/>
              <a:t>3 (</a:t>
            </a:r>
            <a:r>
              <a:rPr lang="en-US" sz="2400" b="1" i="1" dirty="0" err="1"/>
              <a:t>cont</a:t>
            </a:r>
            <a:r>
              <a:rPr lang="en-US" sz="2400" b="1" i="1" dirty="0"/>
              <a:t>)</a:t>
            </a:r>
            <a:r>
              <a:rPr lang="en-ZA" sz="2400" i="1" dirty="0"/>
              <a:t> </a:t>
            </a:r>
            <a:endParaRPr lang="en-US" sz="2400" i="1" dirty="0"/>
          </a:p>
        </p:txBody>
      </p:sp>
      <p:sp>
        <p:nvSpPr>
          <p:cNvPr id="3" name="Content Placeholder 2"/>
          <p:cNvSpPr>
            <a:spLocks noGrp="1"/>
          </p:cNvSpPr>
          <p:nvPr>
            <p:ph idx="1"/>
          </p:nvPr>
        </p:nvSpPr>
        <p:spPr>
          <a:xfrm>
            <a:off x="457200" y="1600200"/>
            <a:ext cx="8229600" cy="5086583"/>
          </a:xfrm>
        </p:spPr>
        <p:txBody>
          <a:bodyPr>
            <a:normAutofit fontScale="47500" lnSpcReduction="20000"/>
          </a:bodyPr>
          <a:lstStyle/>
          <a:p>
            <a:pPr marL="534988" indent="-534988">
              <a:buNone/>
            </a:pPr>
            <a:r>
              <a:rPr lang="en-GB" dirty="0"/>
              <a:t>3.a 	Strengthen the implementation of the World Health Organization </a:t>
            </a:r>
            <a:r>
              <a:rPr lang="en-GB" b="1" dirty="0"/>
              <a:t>Framework Convention on Tobacco Contro</a:t>
            </a:r>
            <a:r>
              <a:rPr lang="en-GB" dirty="0"/>
              <a:t>l in all countries, as appropriate</a:t>
            </a:r>
            <a:endParaRPr lang="en-ZA" dirty="0"/>
          </a:p>
          <a:p>
            <a:pPr marL="534988" indent="-534988">
              <a:buNone/>
            </a:pPr>
            <a:r>
              <a:rPr lang="en-GB" dirty="0"/>
              <a:t>3.b 	Support </a:t>
            </a:r>
            <a:r>
              <a:rPr lang="en-GB" b="1" dirty="0"/>
              <a:t>the research and development of vaccines and medicines for the communicable and non-communicable diseases that primarily affect developing countries</a:t>
            </a:r>
            <a:r>
              <a:rPr lang="en-GB" dirty="0"/>
              <a:t>, provide </a:t>
            </a:r>
            <a:r>
              <a:rPr lang="en-GB" b="1" dirty="0"/>
              <a:t>access to affordable essential medicines and vaccines,</a:t>
            </a:r>
            <a:r>
              <a:rPr lang="en-GB" dirty="0"/>
              <a:t> in accordance with the Doha Declaration on the TRIPS Agreement and Public Health, which affirms the right of developing countries to use to the full the provisions in the Agreement on Trade-Related Aspects of Intellectual Property Rights regarding flexibilities to protect public health, and, in particular, provide access to medicines for all</a:t>
            </a:r>
            <a:endParaRPr lang="en-ZA" dirty="0"/>
          </a:p>
          <a:p>
            <a:pPr marL="534988" indent="-534988">
              <a:buNone/>
            </a:pPr>
            <a:r>
              <a:rPr lang="en-GB" dirty="0"/>
              <a:t>3.c 	Substantially </a:t>
            </a:r>
            <a:r>
              <a:rPr lang="en-GB" b="1" dirty="0"/>
              <a:t>increase health financing and the recruitment, development, training and retention of the health workforce in developing countries</a:t>
            </a:r>
            <a:r>
              <a:rPr lang="en-GB" dirty="0"/>
              <a:t>, especially in least developed countries and small island developing States </a:t>
            </a:r>
            <a:endParaRPr lang="en-ZA" dirty="0"/>
          </a:p>
          <a:p>
            <a:pPr marL="534988" indent="-534988">
              <a:buNone/>
            </a:pPr>
            <a:r>
              <a:rPr lang="en-US" dirty="0"/>
              <a:t>3.d 	Strengthen the capacity of all countries, in particular developing countries, for </a:t>
            </a:r>
            <a:r>
              <a:rPr lang="en-US" b="1" dirty="0"/>
              <a:t>early warning, risk reduction and management of national and global health risks</a:t>
            </a:r>
            <a:r>
              <a:rPr lang="en-US" dirty="0"/>
              <a:t> </a:t>
            </a:r>
          </a:p>
        </p:txBody>
      </p:sp>
    </p:spTree>
    <p:extLst>
      <p:ext uri="{BB962C8B-B14F-4D97-AF65-F5344CB8AC3E}">
        <p14:creationId xmlns:p14="http://schemas.microsoft.com/office/powerpoint/2010/main" val="261158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b="1" dirty="0" smtClean="0"/>
              <a:t>Health </a:t>
            </a:r>
            <a:r>
              <a:rPr lang="en-GB" sz="2800" b="1" dirty="0"/>
              <a:t>and the health-related SDGs – how is SRH/PP included:</a:t>
            </a:r>
            <a:r>
              <a:rPr lang="en-GB" sz="2800" dirty="0"/>
              <a:t>  </a:t>
            </a:r>
            <a:r>
              <a:rPr lang="en-US" sz="2800" b="1" i="1" dirty="0" smtClean="0"/>
              <a:t>Other </a:t>
            </a:r>
            <a:r>
              <a:rPr lang="en-US" sz="2800" b="1" i="1" dirty="0"/>
              <a:t>targets</a:t>
            </a:r>
            <a:r>
              <a:rPr lang="en-ZA" sz="2800" i="1" dirty="0"/>
              <a:t> </a:t>
            </a:r>
            <a:endParaRPr lang="en-US" sz="2800" i="1" dirty="0"/>
          </a:p>
        </p:txBody>
      </p:sp>
      <p:sp>
        <p:nvSpPr>
          <p:cNvPr id="3" name="Content Placeholder 2"/>
          <p:cNvSpPr>
            <a:spLocks noGrp="1"/>
          </p:cNvSpPr>
          <p:nvPr>
            <p:ph idx="1"/>
          </p:nvPr>
        </p:nvSpPr>
        <p:spPr>
          <a:xfrm>
            <a:off x="457200" y="1600200"/>
            <a:ext cx="8229600" cy="4053491"/>
          </a:xfrm>
        </p:spPr>
        <p:txBody>
          <a:bodyPr>
            <a:noAutofit/>
          </a:bodyPr>
          <a:lstStyle/>
          <a:p>
            <a:pPr marL="534988" indent="-534988">
              <a:buNone/>
            </a:pPr>
            <a:r>
              <a:rPr lang="en-GB" sz="2000" b="1" u="sng" dirty="0"/>
              <a:t>Goal 2</a:t>
            </a:r>
            <a:endParaRPr lang="en-ZA" sz="2000" b="1" u="sng" dirty="0"/>
          </a:p>
          <a:p>
            <a:pPr marL="534988" indent="-534988">
              <a:buNone/>
            </a:pPr>
            <a:r>
              <a:rPr lang="en-GB" sz="2000" dirty="0"/>
              <a:t>2.1	By 2030, end hunger and ensure access by all people, in particular the poor and people in vulnerable situations, including infants, to safe, nutritious and sufficient food all year round</a:t>
            </a:r>
            <a:endParaRPr lang="en-ZA" sz="2000" dirty="0"/>
          </a:p>
          <a:p>
            <a:pPr marL="534988" indent="-534988">
              <a:buNone/>
            </a:pPr>
            <a:r>
              <a:rPr lang="en-GB" sz="2000" dirty="0"/>
              <a:t>2.2	By 2030, end all forms of malnutrition, including achieving, by 2025, the internationally agreed targets on stunting and wasting in children under 5 years of age, and address the nutritional needs of adolescent girls, pregnant and lactating women and older </a:t>
            </a:r>
            <a:r>
              <a:rPr lang="en-GB" sz="2000" dirty="0" smtClean="0"/>
              <a:t>persons</a:t>
            </a:r>
            <a:r>
              <a:rPr lang="en-GB" sz="2000" dirty="0"/>
              <a:t> </a:t>
            </a:r>
            <a:endParaRPr lang="en-ZA" sz="2000" dirty="0"/>
          </a:p>
        </p:txBody>
      </p:sp>
    </p:spTree>
    <p:extLst>
      <p:ext uri="{BB962C8B-B14F-4D97-AF65-F5344CB8AC3E}">
        <p14:creationId xmlns:p14="http://schemas.microsoft.com/office/powerpoint/2010/main" val="575144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b="1" dirty="0" smtClean="0"/>
              <a:t>Health </a:t>
            </a:r>
            <a:r>
              <a:rPr lang="en-GB" sz="2800" b="1" dirty="0"/>
              <a:t>and the health-related SDGs – how is SRH/PP included:</a:t>
            </a:r>
            <a:r>
              <a:rPr lang="en-GB" sz="2800" dirty="0"/>
              <a:t>  </a:t>
            </a:r>
            <a:r>
              <a:rPr lang="en-US" sz="2800" b="1" i="1" dirty="0" smtClean="0"/>
              <a:t>Other </a:t>
            </a:r>
            <a:r>
              <a:rPr lang="en-US" sz="2800" b="1" i="1" dirty="0"/>
              <a:t>targets</a:t>
            </a:r>
            <a:r>
              <a:rPr lang="en-ZA" sz="2800" i="1" dirty="0"/>
              <a:t> </a:t>
            </a:r>
            <a:endParaRPr lang="en-US" sz="2800" i="1" dirty="0"/>
          </a:p>
        </p:txBody>
      </p:sp>
      <p:sp>
        <p:nvSpPr>
          <p:cNvPr id="3" name="Content Placeholder 2"/>
          <p:cNvSpPr>
            <a:spLocks noGrp="1"/>
          </p:cNvSpPr>
          <p:nvPr>
            <p:ph idx="1"/>
          </p:nvPr>
        </p:nvSpPr>
        <p:spPr>
          <a:xfrm>
            <a:off x="457200" y="1600200"/>
            <a:ext cx="8229600" cy="5123940"/>
          </a:xfrm>
        </p:spPr>
        <p:txBody>
          <a:bodyPr>
            <a:noAutofit/>
          </a:bodyPr>
          <a:lstStyle/>
          <a:p>
            <a:pPr marL="534988" indent="-534988">
              <a:buNone/>
            </a:pPr>
            <a:r>
              <a:rPr lang="en-GB" sz="1800" b="1" u="sng" dirty="0"/>
              <a:t>Goal </a:t>
            </a:r>
            <a:r>
              <a:rPr lang="en-GB" sz="1800" b="1" u="sng" dirty="0" smtClean="0"/>
              <a:t>5</a:t>
            </a:r>
          </a:p>
          <a:p>
            <a:pPr marL="534988" indent="-534988">
              <a:buNone/>
            </a:pPr>
            <a:r>
              <a:rPr lang="en-GB" sz="1800" dirty="0" smtClean="0"/>
              <a:t>5.6</a:t>
            </a:r>
            <a:r>
              <a:rPr lang="en-GB" sz="1800" dirty="0"/>
              <a:t>	Ensure universal access to sexual and reproductive health and reproductive rights as agreed in accordance with the Programme of Action of the International Conference on Population and Development and the Beijing Platform for Action and the outcome documents of their review </a:t>
            </a:r>
            <a:r>
              <a:rPr lang="en-GB" sz="1800" dirty="0" smtClean="0"/>
              <a:t>conferences</a:t>
            </a:r>
            <a:r>
              <a:rPr lang="en-GB" sz="1800" dirty="0"/>
              <a:t> </a:t>
            </a:r>
            <a:endParaRPr lang="en-ZA" sz="1800" dirty="0"/>
          </a:p>
          <a:p>
            <a:pPr marL="534988" indent="-534988">
              <a:buNone/>
            </a:pPr>
            <a:r>
              <a:rPr lang="en-GB" sz="1800" b="1" u="sng" dirty="0"/>
              <a:t>Goal 6</a:t>
            </a:r>
            <a:endParaRPr lang="en-ZA" sz="1800" b="1" u="sng" dirty="0"/>
          </a:p>
          <a:p>
            <a:pPr marL="534988" indent="-534988">
              <a:buNone/>
            </a:pPr>
            <a:r>
              <a:rPr lang="en-GB" sz="1800" dirty="0"/>
              <a:t>6.1 	By 2030, achieve universal and equitable access to safe and affordable drinking water for all</a:t>
            </a:r>
            <a:endParaRPr lang="en-ZA" sz="1800" dirty="0"/>
          </a:p>
          <a:p>
            <a:pPr marL="534988" indent="-534988">
              <a:buNone/>
            </a:pPr>
            <a:r>
              <a:rPr lang="en-GB" sz="1800" dirty="0"/>
              <a:t>6.2	“By 2030, achieve access to adequate and equitable sanitation and hygiene for all and end open defecation, paying special attention to the needs of women and girls and those in vulnerable </a:t>
            </a:r>
            <a:r>
              <a:rPr lang="en-GB" sz="1800" dirty="0" smtClean="0"/>
              <a:t>situations</a:t>
            </a:r>
            <a:endParaRPr lang="en-ZA" sz="1800" dirty="0"/>
          </a:p>
        </p:txBody>
      </p:sp>
    </p:spTree>
    <p:extLst>
      <p:ext uri="{BB962C8B-B14F-4D97-AF65-F5344CB8AC3E}">
        <p14:creationId xmlns:p14="http://schemas.microsoft.com/office/powerpoint/2010/main" val="575144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What else is included in the 2030 Agenda</a:t>
            </a:r>
            <a:r>
              <a:rPr lang="en-ZA" sz="3600" dirty="0"/>
              <a:t> </a:t>
            </a:r>
            <a:endParaRPr lang="en-US" sz="3600" dirty="0"/>
          </a:p>
        </p:txBody>
      </p:sp>
      <p:sp>
        <p:nvSpPr>
          <p:cNvPr id="3" name="Content Placeholder 2"/>
          <p:cNvSpPr>
            <a:spLocks noGrp="1"/>
          </p:cNvSpPr>
          <p:nvPr>
            <p:ph idx="1"/>
          </p:nvPr>
        </p:nvSpPr>
        <p:spPr>
          <a:xfrm>
            <a:off x="170973" y="1160045"/>
            <a:ext cx="8768469" cy="5576547"/>
          </a:xfrm>
        </p:spPr>
        <p:txBody>
          <a:bodyPr anchor="t" anchorCtr="0">
            <a:noAutofit/>
          </a:bodyPr>
          <a:lstStyle/>
          <a:p>
            <a:pPr marL="360363" indent="-360363">
              <a:buNone/>
            </a:pPr>
            <a:r>
              <a:rPr lang="en-GB" sz="2000" b="1" dirty="0"/>
              <a:t>5a	Declaration  </a:t>
            </a:r>
            <a:endParaRPr lang="en-GB" sz="1800" b="1" dirty="0" smtClean="0"/>
          </a:p>
          <a:p>
            <a:pPr marL="360363" indent="-360363">
              <a:buNone/>
            </a:pPr>
            <a:r>
              <a:rPr lang="en-GB" sz="1600" dirty="0" smtClean="0"/>
              <a:t>26 </a:t>
            </a:r>
            <a:r>
              <a:rPr lang="en-GB" sz="1600" dirty="0"/>
              <a:t>	To promote physical and mental health and well-being, and to extend life expectancy for all, we must achieve </a:t>
            </a:r>
            <a:r>
              <a:rPr lang="en-GB" sz="1600" b="1" dirty="0"/>
              <a:t>universal health</a:t>
            </a:r>
            <a:r>
              <a:rPr lang="en-GB" sz="1600" dirty="0"/>
              <a:t> </a:t>
            </a:r>
            <a:r>
              <a:rPr lang="en-GB" sz="1600" b="1" dirty="0"/>
              <a:t>coverage</a:t>
            </a:r>
            <a:r>
              <a:rPr lang="en-GB" sz="1600" dirty="0"/>
              <a:t> and access to </a:t>
            </a:r>
            <a:r>
              <a:rPr lang="en-GB" sz="1600" b="1" dirty="0"/>
              <a:t>quality health care</a:t>
            </a:r>
            <a:r>
              <a:rPr lang="en-GB" sz="1600" dirty="0"/>
              <a:t>. No one must be left behind. We commit to accelerating the progress made to date in </a:t>
            </a:r>
            <a:r>
              <a:rPr lang="en-GB" sz="1600" b="1" dirty="0"/>
              <a:t>reducing </a:t>
            </a:r>
            <a:r>
              <a:rPr lang="en-GB" sz="1600" b="1" dirty="0" err="1"/>
              <a:t>newborn</a:t>
            </a:r>
            <a:r>
              <a:rPr lang="en-GB" sz="1600" b="1" dirty="0"/>
              <a:t>, child and maternal mortality</a:t>
            </a:r>
            <a:r>
              <a:rPr lang="en-GB" sz="1600" dirty="0"/>
              <a:t> by ending all such preventable deaths before 2030. We are committed to ensuring </a:t>
            </a:r>
            <a:r>
              <a:rPr lang="en-GB" sz="1600" b="1" dirty="0"/>
              <a:t>universal access to sexual and reproductive health-care services, including for family planning, information and education</a:t>
            </a:r>
            <a:r>
              <a:rPr lang="en-GB" sz="1600" dirty="0"/>
              <a:t>. We will equally accelerate the pace of progress made in </a:t>
            </a:r>
            <a:r>
              <a:rPr lang="en-GB" sz="1600" b="1" dirty="0"/>
              <a:t>fighting malaria, HIV/AIDS, tuberculosis, hepatitis, Ebola and other communicable diseases and epidemics</a:t>
            </a:r>
            <a:r>
              <a:rPr lang="en-GB" sz="1600" dirty="0"/>
              <a:t>, including by </a:t>
            </a:r>
            <a:r>
              <a:rPr lang="en-GB" sz="1600" b="1" dirty="0"/>
              <a:t>addressing growing anti-microbial resistance</a:t>
            </a:r>
            <a:r>
              <a:rPr lang="en-GB" sz="1600" dirty="0"/>
              <a:t> and the problem of </a:t>
            </a:r>
            <a:r>
              <a:rPr lang="en-GB" sz="1600" b="1" dirty="0"/>
              <a:t>unattended diseases</a:t>
            </a:r>
            <a:r>
              <a:rPr lang="en-GB" sz="1600" dirty="0"/>
              <a:t> affecting developing countries. We are committed to the </a:t>
            </a:r>
            <a:r>
              <a:rPr lang="en-GB" sz="1600" b="1" dirty="0"/>
              <a:t>prevention and treatment of non-communicable diseases</a:t>
            </a:r>
            <a:r>
              <a:rPr lang="en-GB" sz="1600" dirty="0"/>
              <a:t>, including behavioural, developmental and neurological disorders, which constitute a major challenge for sustainable development</a:t>
            </a:r>
            <a:r>
              <a:rPr lang="en-GB" sz="1600" dirty="0" smtClean="0"/>
              <a:t>.</a:t>
            </a:r>
            <a:endParaRPr lang="en-ZA" sz="1600" dirty="0"/>
          </a:p>
        </p:txBody>
      </p:sp>
    </p:spTree>
    <p:extLst>
      <p:ext uri="{BB962C8B-B14F-4D97-AF65-F5344CB8AC3E}">
        <p14:creationId xmlns:p14="http://schemas.microsoft.com/office/powerpoint/2010/main" val="411495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What else is included in the 2030 Agenda</a:t>
            </a:r>
            <a:r>
              <a:rPr lang="en-ZA" sz="3600" dirty="0"/>
              <a:t> </a:t>
            </a:r>
            <a:endParaRPr lang="en-US" sz="3600" dirty="0"/>
          </a:p>
        </p:txBody>
      </p:sp>
      <p:sp>
        <p:nvSpPr>
          <p:cNvPr id="3" name="Content Placeholder 2"/>
          <p:cNvSpPr>
            <a:spLocks noGrp="1"/>
          </p:cNvSpPr>
          <p:nvPr>
            <p:ph idx="1"/>
          </p:nvPr>
        </p:nvSpPr>
        <p:spPr>
          <a:xfrm>
            <a:off x="457200" y="1233310"/>
            <a:ext cx="8229600" cy="5128618"/>
          </a:xfrm>
        </p:spPr>
        <p:txBody>
          <a:bodyPr>
            <a:normAutofit/>
          </a:bodyPr>
          <a:lstStyle/>
          <a:p>
            <a:pPr marL="534988" indent="-534988">
              <a:buNone/>
            </a:pPr>
            <a:r>
              <a:rPr lang="en-GB" sz="2000" b="1" dirty="0"/>
              <a:t>5b	Means of implementation and the Global Partnership</a:t>
            </a:r>
            <a:endParaRPr lang="en-ZA" sz="2000" b="1" dirty="0"/>
          </a:p>
          <a:p>
            <a:pPr marL="720725" indent="-366713">
              <a:buNone/>
            </a:pPr>
            <a:r>
              <a:rPr lang="en-US" sz="2000" dirty="0" smtClean="0"/>
              <a:t>39	.</a:t>
            </a:r>
            <a:r>
              <a:rPr lang="en-US" sz="2000" dirty="0"/>
              <a:t>..We acknowledge also the essential role of national parliaments through their enactment of legislation and adoption of budgets and their role in ensuring accountability for the effective implementation of our commitments…</a:t>
            </a:r>
            <a:endParaRPr lang="en-ZA" sz="2000" dirty="0"/>
          </a:p>
          <a:p>
            <a:pPr marL="720725" indent="-366713">
              <a:buNone/>
            </a:pPr>
            <a:r>
              <a:rPr lang="en-GB" sz="2000" dirty="0" smtClean="0"/>
              <a:t>67</a:t>
            </a:r>
            <a:r>
              <a:rPr lang="en-GB" sz="2000" dirty="0"/>
              <a:t>	Includes Private business activity, investment and innovation </a:t>
            </a:r>
            <a:endParaRPr lang="en-ZA" sz="2000" dirty="0"/>
          </a:p>
          <a:p>
            <a:pPr marL="720725" indent="-366713">
              <a:buNone/>
            </a:pPr>
            <a:r>
              <a:rPr lang="en-US" sz="2000" dirty="0"/>
              <a:t>57	Importance of Addis Ababa Action Agenda in complementing and supporting means of implementation targets including Goal 17</a:t>
            </a:r>
            <a:r>
              <a:rPr lang="en-ZA" sz="2000" dirty="0"/>
              <a:t> </a:t>
            </a:r>
          </a:p>
        </p:txBody>
      </p:sp>
    </p:spTree>
    <p:extLst>
      <p:ext uri="{BB962C8B-B14F-4D97-AF65-F5344CB8AC3E}">
        <p14:creationId xmlns:p14="http://schemas.microsoft.com/office/powerpoint/2010/main" val="411495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227</TotalTime>
  <Words>232</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Twilight</vt:lpstr>
      <vt:lpstr>New advocacy opportunities for SRH/FP in the context of the SDGs in the 2030 Agenda for Sustainable Development </vt:lpstr>
      <vt:lpstr>Recap on Health and SRH/FP in the 2030 Agenda for Sustainable Development </vt:lpstr>
      <vt:lpstr>Health and the health-related SDGs – how is SRH/PP included:  Goal 3. Ensure healthy lives and promote well-being for all at all ages </vt:lpstr>
      <vt:lpstr>Health and the health-related SDGs – how is SRH/PP included:  Goal 3 (cont) </vt:lpstr>
      <vt:lpstr>Health and the health-related SDGs – how is SRH/PP included:  Goal 3 (cont) </vt:lpstr>
      <vt:lpstr>Health and the health-related SDGs – how is SRH/PP included:  Other targets </vt:lpstr>
      <vt:lpstr>Health and the health-related SDGs – how is SRH/PP included:  Other targets </vt:lpstr>
      <vt:lpstr>What else is included in the 2030 Agenda </vt:lpstr>
      <vt:lpstr>What else is included in the 2030 Agenda </vt:lpstr>
      <vt:lpstr>What else is included in the 2030 Agenda </vt:lpstr>
      <vt:lpstr>What else is included in the 2030 Agenda </vt:lpstr>
      <vt:lpstr>Other opportunities for reviewing and follow up on SRH/FP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advocacy opportunities for SRH/FP in the context of the SDGs in the 2030 Agenda for Sustainable Development</dc:title>
  <dc:creator>R Huggard</dc:creator>
  <cp:lastModifiedBy>Eva Nakimuli</cp:lastModifiedBy>
  <cp:revision>11</cp:revision>
  <dcterms:created xsi:type="dcterms:W3CDTF">2016-06-29T10:23:15Z</dcterms:created>
  <dcterms:modified xsi:type="dcterms:W3CDTF">2016-07-04T11:53:30Z</dcterms:modified>
</cp:coreProperties>
</file>